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72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8" r:id="rId33"/>
    <p:sldId id="289" r:id="rId34"/>
    <p:sldId id="286" r:id="rId35"/>
    <p:sldId id="29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631"/>
    <p:restoredTop sz="95775"/>
  </p:normalViewPr>
  <p:slideViewPr>
    <p:cSldViewPr snapToGrid="0">
      <p:cViewPr varScale="1">
        <p:scale>
          <a:sx n="103" d="100"/>
          <a:sy n="103" d="100"/>
        </p:scale>
        <p:origin x="208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8/5/24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8/5/24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8/5/24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8/5/24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8/5/24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8/5/24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8/5/24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7FC6E-DD44-9C20-E460-22E7EF7ABE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4864" y="0"/>
            <a:ext cx="4645152" cy="6571488"/>
          </a:xfrm>
        </p:spPr>
        <p:txBody>
          <a:bodyPr/>
          <a:lstStyle/>
          <a:p>
            <a:r>
              <a:rPr lang="fa-IR" sz="4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به نام خدا</a:t>
            </a:r>
            <a:br>
              <a:rPr lang="fa-IR" sz="4800" dirty="0">
                <a:latin typeface="Shabnam Light" panose="020B0603030804020204" pitchFamily="34" charset="-78"/>
                <a:cs typeface="Shabnam Light" panose="020B0603030804020204" pitchFamily="34" charset="-78"/>
              </a:rPr>
            </a:br>
            <a:r>
              <a:rPr lang="fa-IR" sz="4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خلاصه فصل دوم کتاب</a:t>
            </a:r>
            <a:br>
              <a:rPr lang="fa-IR" sz="4800" dirty="0">
                <a:latin typeface="Shabnam Light" panose="020B0603030804020204" pitchFamily="34" charset="-78"/>
                <a:cs typeface="Shabnam Light" panose="020B0603030804020204" pitchFamily="34" charset="-78"/>
              </a:rPr>
            </a:br>
            <a:r>
              <a:rPr lang="en-US" sz="4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hands-on</a:t>
            </a:r>
            <a:br>
              <a:rPr lang="en-US" sz="4800" dirty="0">
                <a:latin typeface="Shabnam Light" panose="020B0603030804020204" pitchFamily="34" charset="-78"/>
                <a:cs typeface="Shabnam Light" panose="020B0603030804020204" pitchFamily="34" charset="-78"/>
              </a:rPr>
            </a:br>
            <a:r>
              <a:rPr lang="en-US" sz="4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machine learning</a:t>
            </a:r>
            <a:endParaRPr lang="en-IR" sz="48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43091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B789-E2DA-C4AB-55C1-669661D60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895" y="382385"/>
            <a:ext cx="10709329" cy="795486"/>
          </a:xfrm>
        </p:spPr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</a:t>
            </a:r>
            <a:r>
              <a:rPr lang="en-IR" dirty="0"/>
              <a:t>reate a testset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7F751-8E86-89FD-62A3-67FF2D2CB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895" y="1503336"/>
            <a:ext cx="10709329" cy="5222927"/>
          </a:xfrm>
        </p:spPr>
        <p:txBody>
          <a:bodyPr>
            <a:normAutofit/>
          </a:bodyPr>
          <a:lstStyle/>
          <a:p>
            <a:pPr algn="r" rtl="1"/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باید دقت کنیم که نیاز به یک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test set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هم داریم که مهمه به چه شکل از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training set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جداش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کنیم. نکته مهمی که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داره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اینه که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test set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شکلی باشه که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سری از خاص نمونه ها رو داشته باشه و بقیه نمونه های جامعه آماری رو نداشته باشه اول از هم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regularization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ش میاد پایین و بدیش اینه باعث انتخاب کردن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مدلی میشه که صرفا میتونه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مدلی رو انتخاب کنه که میتونه اون نمونه های خاص رو خوب جواب بده.</a:t>
            </a:r>
          </a:p>
          <a:p>
            <a:pPr algn="r" rtl="1"/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روش اینه به طور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رندوم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بیایم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سری از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دیتاهای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داخل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data set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رو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برداریم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و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test set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رو تشکیل بدیم.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946A09-1DF2-C05E-5872-0766853D3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885" y="3429000"/>
            <a:ext cx="5324674" cy="27092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5D0487-F3BD-C32A-B001-C522EB0F5E1F}"/>
              </a:ext>
            </a:extLst>
          </p:cNvPr>
          <p:cNvSpPr txBox="1"/>
          <p:nvPr/>
        </p:nvSpPr>
        <p:spPr>
          <a:xfrm>
            <a:off x="6345550" y="3283817"/>
            <a:ext cx="512126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بدی این روش اینه که اگه دوباره این تابع رو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فراخونی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کنیم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test set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متفاوت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بهمون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میده و در طول زمان باعث میشه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مدلمون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test set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های مختلف رو ببینه و از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روشون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یادبگیره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(مفهوم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test set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بودن رو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داره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از دست میده بیشتر شبیه 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training set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میشه).</a:t>
            </a:r>
          </a:p>
          <a:p>
            <a:pPr algn="r" rtl="1"/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راهکار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اینه که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ارگومان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seed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رو مساوی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عدد خاص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بذاریم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تا باعث بشه هر سری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test set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یکسان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بهمون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بده. اما این روش هم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بدی که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داره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اینه اگه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data set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اپدیت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بشه، اونوقت مشکل بالا دوباره رخ میده. راه حل اینه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سیستم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هش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طور پیاده کنیم روی یک یا چند تا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فیچر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تا اگه مقدار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هشی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که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برمیگردونه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به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ازای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هر نمونه از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حدی کمتر یا بیشتر بود بر اساس اون تصمیم بگیره که داخل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test set 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بذاره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یا نه. </a:t>
            </a:r>
            <a:endParaRPr lang="en-IR" sz="1600" dirty="0">
              <a:solidFill>
                <a:schemeClr val="tx1">
                  <a:lumMod val="65000"/>
                  <a:lumOff val="35000"/>
                </a:schemeClr>
              </a:solidFill>
              <a:latin typeface="Shabnam Light" panose="020B0603030804020204" pitchFamily="34" charset="-78"/>
              <a:cs typeface="Shabnam Light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79059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B789-E2DA-C4AB-55C1-669661D60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895" y="382385"/>
            <a:ext cx="10709329" cy="795486"/>
          </a:xfrm>
        </p:spPr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continue</a:t>
            </a:r>
            <a:endParaRPr lang="en-I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7F751-8E86-89FD-62A3-67FF2D2CB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895" y="1503336"/>
            <a:ext cx="10709329" cy="5222927"/>
          </a:xfrm>
        </p:spPr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خوبی که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scikit-learn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داره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اینه که خودش اومده همچین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تابعی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رو پیاده سازی کرده و خیلی راحت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میتونیم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ازش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استفاده کنیم:</a:t>
            </a: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این متد که به طور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رندوم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نمونه انتخاب کنیم برای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train set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و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test set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اوکیه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ولی نکته ای که باید بهش توجه کنیم اینه که وقتی میتونه هر کدوم یک نمونه خوب از جامعه آماری ما باشه که به اندازه کافی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data set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بزرگ باشه اگه نباشه ممکنه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bias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رخ بده و داخل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test set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مثلا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سری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سمپل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که نزدیک به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همن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و بقیه جامعه رو نشون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نمیده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باشه.</a:t>
            </a: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فرض کنید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فیچر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رو حتما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بخوایم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مطمئن بشیم که مشکل بالا براش پیش نمیاد، برای مثال میانگین درآمد. چون یک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فیچر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عددی پیوسته هستش اول نیاز داریم به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کتگوری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های مختلف این اعداد رو تقسیم کنیم.</a:t>
            </a: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9E743-59C0-FA92-3504-9FF601430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359" y="2039620"/>
            <a:ext cx="7772400" cy="733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4DC6D2-F39D-C29A-C627-E9C8FB4D7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895" y="4567264"/>
            <a:ext cx="7057390" cy="787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87C30D-A145-C4E0-6172-885E01021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972" y="4555045"/>
            <a:ext cx="4407252" cy="230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458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B789-E2DA-C4AB-55C1-669661D60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895" y="382385"/>
            <a:ext cx="10709329" cy="795486"/>
          </a:xfrm>
        </p:spPr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IR" dirty="0"/>
              <a:t>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7F751-8E86-89FD-62A3-67FF2D2CB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895" y="1503336"/>
            <a:ext cx="10709329" cy="5222927"/>
          </a:xfrm>
        </p:spPr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حالا که دسته بندی رو انجام دادیم و فراوانی اعضا هر دسته مشخصه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میتونیم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از قابلیت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scikit-learn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استفاده کنیم و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training set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و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test set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دقیقا با همین درصد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بهمون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بده.</a:t>
            </a: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نتیجه این کار رو با روشی که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رندوم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انتخاب میکردیم:</a:t>
            </a: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0" indent="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None/>
            </a:pP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حالا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میتونیم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فیچر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en-US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income_cat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که خودمون درست کرده بودیم رو پاک کنیم</a:t>
            </a:r>
            <a:endParaRPr lang="en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D40822-CCF8-EEA9-CFE7-7E65574FD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866" y="2108033"/>
            <a:ext cx="6638785" cy="647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E4B5D9-CEB6-EA24-425D-183D18457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664" y="3242315"/>
            <a:ext cx="6172200" cy="18667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0628B0-6EF6-9F4C-34FB-00466DE21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0088" y="5777107"/>
            <a:ext cx="73406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42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B789-E2DA-C4AB-55C1-669661D60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895" y="382385"/>
            <a:ext cx="10709329" cy="795486"/>
          </a:xfrm>
        </p:spPr>
        <p:txBody>
          <a:bodyPr>
            <a:normAutofit/>
          </a:bodyPr>
          <a:lstStyle/>
          <a:p>
            <a:r>
              <a:rPr lang="en-US" sz="3600" dirty="0"/>
              <a:t>E</a:t>
            </a:r>
            <a:r>
              <a:rPr lang="en-IR" sz="3600" dirty="0"/>
              <a:t>xplore and visualize data to gain insight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7F751-8E86-89FD-62A3-67FF2D2CB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895" y="1503336"/>
            <a:ext cx="10709329" cy="5222927"/>
          </a:xfrm>
        </p:spPr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خوبه که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رو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ویژولایاز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کنیم تا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ازش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سری اطلاعات بیشتر کسب کنیم یا به طور کلی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نگرش خیلی بهتری نسبت به مسئله داشته باشیم. برای مسئله قیمت خونه چون طول و عرض جغرافیایی داریم خوبه با این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فیچر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ها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پلات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کنیم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دیتامون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رو.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80B787-0BF0-1E05-6AE4-29BDB44AC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649" y="2311545"/>
            <a:ext cx="5121910" cy="32001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8A3B0B-9F46-35B0-6702-53278A53CE5F}"/>
              </a:ext>
            </a:extLst>
          </p:cNvPr>
          <p:cNvSpPr txBox="1"/>
          <p:nvPr/>
        </p:nvSpPr>
        <p:spPr>
          <a:xfrm>
            <a:off x="6548313" y="2311545"/>
            <a:ext cx="4830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اگه پارامتر آلفا رو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مقداردهی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کنیم داخل تابع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plot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باعث میشه مناطق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پرتراکم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و کم تراکم رو از هم تفکیک کنه.</a:t>
            </a:r>
            <a:endParaRPr lang="en-IR" sz="1600" dirty="0">
              <a:solidFill>
                <a:schemeClr val="tx1">
                  <a:lumMod val="65000"/>
                  <a:lumOff val="35000"/>
                </a:schemeClr>
              </a:solidFill>
              <a:latin typeface="Shabnam Light" panose="020B0603030804020204" pitchFamily="34" charset="-78"/>
              <a:cs typeface="Shabnam Light" panose="020B0603030804020204" pitchFamily="34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085F51-9EBB-0DE6-F131-7EB11AE53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559" y="3029341"/>
            <a:ext cx="5284470" cy="50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452A70-AD85-8399-0607-AB8FE8386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229" y="3675672"/>
            <a:ext cx="5303324" cy="320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96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B789-E2DA-C4AB-55C1-669661D60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895" y="382385"/>
            <a:ext cx="10709329" cy="795486"/>
          </a:xfrm>
        </p:spPr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IR" dirty="0"/>
              <a:t>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7F751-8E86-89FD-62A3-67FF2D2CB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895" y="1503336"/>
            <a:ext cx="10709329" cy="5222927"/>
          </a:xfrm>
        </p:spPr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sz="14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حالا </a:t>
            </a:r>
            <a:r>
              <a:rPr lang="fa-IR" sz="14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میتونیم</a:t>
            </a:r>
            <a:r>
              <a:rPr lang="fa-IR" sz="14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جمعیت و قیمت رو هم </a:t>
            </a:r>
            <a:r>
              <a:rPr lang="fa-IR" sz="14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ویژولایز</a:t>
            </a:r>
            <a:r>
              <a:rPr lang="fa-IR" sz="14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کنیم:</a:t>
            </a:r>
          </a:p>
          <a:p>
            <a:pPr marL="0" indent="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None/>
            </a:pPr>
            <a:r>
              <a:rPr lang="fa-IR" sz="14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هرچی</a:t>
            </a:r>
            <a:r>
              <a:rPr lang="fa-IR" sz="14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پرجمعیت تر شعاع دایره بزرگ تر و </a:t>
            </a:r>
            <a:r>
              <a:rPr lang="fa-IR" sz="14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هرچی</a:t>
            </a:r>
            <a:r>
              <a:rPr lang="fa-IR" sz="14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گرون تر</a:t>
            </a:r>
          </a:p>
          <a:p>
            <a:pPr marL="0" indent="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None/>
            </a:pPr>
            <a:r>
              <a:rPr lang="fa-IR" sz="14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رنگ نزدیک به قرمز.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4BDD52-35B5-F351-F259-005796764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95" y="1653453"/>
            <a:ext cx="6311900" cy="116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D474C2-AA59-0E82-7D5E-27A847ED1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625" y="2876176"/>
            <a:ext cx="4798375" cy="37492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DB7536-2D4A-E196-8A81-6E7FE222BD85}"/>
              </a:ext>
            </a:extLst>
          </p:cNvPr>
          <p:cNvSpPr txBox="1"/>
          <p:nvPr/>
        </p:nvSpPr>
        <p:spPr>
          <a:xfrm>
            <a:off x="6871849" y="4576179"/>
            <a:ext cx="47983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fa-IR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از این </a:t>
            </a:r>
            <a:r>
              <a:rPr lang="fa-I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پلات</a:t>
            </a:r>
            <a:r>
              <a:rPr lang="fa-IR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کردن به </a:t>
            </a:r>
            <a:r>
              <a:rPr lang="fa-I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سری نتایج میرسیم: </a:t>
            </a:r>
          </a:p>
          <a:p>
            <a:pPr marL="0" algn="r" defTabSz="457200" rtl="1" eaLnBrk="1" latinLnBrk="0" hangingPunct="1"/>
            <a:r>
              <a:rPr lang="fa-IR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قیمت خونه خیلی به لوکیشن خونه ها و جمعیت اون منطقه </a:t>
            </a:r>
            <a:r>
              <a:rPr lang="fa-I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مرتبطه</a:t>
            </a:r>
            <a:r>
              <a:rPr lang="fa-IR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. برای مثال </a:t>
            </a:r>
            <a:r>
              <a:rPr lang="fa-I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هرچقدر</a:t>
            </a:r>
            <a:r>
              <a:rPr lang="fa-IR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به اقیانوس نزدیک تر باشه خونه ها قیمت بیشتری دارن تا نسبت به خونه </a:t>
            </a:r>
            <a:r>
              <a:rPr lang="fa-I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هایی</a:t>
            </a:r>
            <a:r>
              <a:rPr lang="fa-IR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که به نواحی مرکزی نزدیک ترن. پس </a:t>
            </a:r>
            <a:r>
              <a:rPr lang="fa-I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سری ارتباط رو خودمون پیدا کردیم.</a:t>
            </a:r>
            <a:endParaRPr lang="en-IR" dirty="0">
              <a:solidFill>
                <a:schemeClr val="tx1">
                  <a:lumMod val="65000"/>
                  <a:lumOff val="35000"/>
                </a:schemeClr>
              </a:solidFill>
              <a:latin typeface="Shabnam Light" panose="020B0603030804020204" pitchFamily="34" charset="-78"/>
              <a:cs typeface="Shabnam Light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0859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B789-E2DA-C4AB-55C1-669661D60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895" y="382385"/>
            <a:ext cx="10709329" cy="795486"/>
          </a:xfrm>
        </p:spPr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Look for correlations</a:t>
            </a:r>
            <a:endParaRPr lang="en-I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7F751-8E86-89FD-62A3-67FF2D2CB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895" y="1503336"/>
            <a:ext cx="10709329" cy="5222927"/>
          </a:xfrm>
        </p:spPr>
        <p:txBody>
          <a:bodyPr>
            <a:normAutofit/>
          </a:bodyPr>
          <a:lstStyle/>
          <a:p>
            <a:pPr algn="r" rtl="1"/>
            <a:r>
              <a:rPr lang="fa-IR" sz="14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فرض کنیم که </a:t>
            </a:r>
            <a:r>
              <a:rPr lang="fa-IR" sz="14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دیتامون</a:t>
            </a:r>
            <a:r>
              <a:rPr lang="fa-IR" sz="14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پیچیده تر از این حرفا باشه که </a:t>
            </a:r>
            <a:r>
              <a:rPr lang="fa-IR" sz="14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بتونیم</a:t>
            </a:r>
            <a:r>
              <a:rPr lang="fa-IR" sz="14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خودمون ارتباط بین </a:t>
            </a:r>
            <a:r>
              <a:rPr lang="fa-IR" sz="14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فیچر</a:t>
            </a:r>
            <a:r>
              <a:rPr lang="fa-IR" sz="14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ها با </a:t>
            </a:r>
            <a:r>
              <a:rPr lang="fa-IR" sz="14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خروجیمون</a:t>
            </a:r>
            <a:r>
              <a:rPr lang="fa-IR" sz="14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رو بفهمیم، پس از تابع </a:t>
            </a:r>
            <a:r>
              <a:rPr lang="en-US" sz="14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corr</a:t>
            </a:r>
            <a:r>
              <a:rPr lang="fa-IR" sz="14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استفاده میکنیم تا </a:t>
            </a:r>
            <a:r>
              <a:rPr lang="fa-IR" sz="14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بتونه</a:t>
            </a:r>
            <a:r>
              <a:rPr lang="fa-IR" sz="14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این ارتباطات رو برامون پیدا کنه. (</a:t>
            </a:r>
            <a:r>
              <a:rPr lang="fa-IR" sz="14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ماتریس</a:t>
            </a:r>
            <a:r>
              <a:rPr lang="fa-IR" sz="14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4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کوواریانس</a:t>
            </a:r>
            <a:r>
              <a:rPr lang="fa-IR" sz="14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رو </a:t>
            </a:r>
            <a:r>
              <a:rPr lang="fa-IR" sz="14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میسازه</a:t>
            </a:r>
            <a:r>
              <a:rPr lang="fa-IR" sz="14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)</a:t>
            </a:r>
            <a:endParaRPr lang="en-IR" sz="14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5D0539-3A18-2AA1-2EA4-D56223F24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172" y="1916827"/>
            <a:ext cx="4477779" cy="20253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EA08CC-5720-2F3C-2BCA-00E44A8DCA89}"/>
              </a:ext>
            </a:extLst>
          </p:cNvPr>
          <p:cNvSpPr txBox="1"/>
          <p:nvPr/>
        </p:nvSpPr>
        <p:spPr>
          <a:xfrm>
            <a:off x="5809958" y="2416344"/>
            <a:ext cx="55077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هرچی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ارتباط ما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عددش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به یک نزدیک باشه نشون میده که دو تا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فیچر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ارتباط مستقیم بیشتری با هم دارن و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هرچقدر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این عدد به منفی یک نزدیک باشه نشون میده این ارتباط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برعکسه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. و عدد ۰ به معنی خنثی بودن (نبود یک ارتباط خطی بین دو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فیچر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). بدی این روش اینه که فقط ارتباط های خطی رو پیدا میکنه و ارتباط های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غیرخطی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رو نمیتونه بفهمه.</a:t>
            </a:r>
            <a:endParaRPr lang="en-IR" sz="1600" dirty="0">
              <a:solidFill>
                <a:schemeClr val="tx1">
                  <a:lumMod val="65000"/>
                  <a:lumOff val="35000"/>
                </a:schemeClr>
              </a:solidFill>
              <a:latin typeface="Shabnam Light" panose="020B0603030804020204" pitchFamily="34" charset="-78"/>
              <a:cs typeface="Shabnam Light" panose="020B0603030804020204" pitchFamily="34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4D93E0-4EA6-0724-1113-A85EAFF43924}"/>
              </a:ext>
            </a:extLst>
          </p:cNvPr>
          <p:cNvSpPr txBox="1"/>
          <p:nvPr/>
        </p:nvSpPr>
        <p:spPr>
          <a:xfrm>
            <a:off x="5809959" y="3942138"/>
            <a:ext cx="5507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همچنین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میتونیم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ارتباط بین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فیچر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با خروجی رو به صورت یک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پلات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دو بعدی که روی محور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x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فیچر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و روی محور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y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خروجیمون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باشه تا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بتونیم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شهودی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ازش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بگیریم</a:t>
            </a:r>
            <a:endParaRPr lang="en-IR" sz="1600" dirty="0">
              <a:solidFill>
                <a:schemeClr val="tx1">
                  <a:lumMod val="65000"/>
                  <a:lumOff val="35000"/>
                </a:schemeClr>
              </a:solidFill>
              <a:latin typeface="Shabnam Light" panose="020B0603030804020204" pitchFamily="34" charset="-78"/>
              <a:cs typeface="Shabnam Light" panose="020B0603030804020204" pitchFamily="34" charset="-7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6E0251-061A-E649-ABE9-098632954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499" y="4106319"/>
            <a:ext cx="3921031" cy="26828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11B744-7A22-83C1-0C28-710C0ADCB4CD}"/>
              </a:ext>
            </a:extLst>
          </p:cNvPr>
          <p:cNvSpPr txBox="1"/>
          <p:nvPr/>
        </p:nvSpPr>
        <p:spPr>
          <a:xfrm>
            <a:off x="5809959" y="4783760"/>
            <a:ext cx="55077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از این نمودار چند تا چیز رو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میتونیم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بفهمیم. یکی اینکه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ارتباط مستقیم وجود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داره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و با بالاتر رفتن نمودار از سمت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x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ها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y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هم بالا رفته. دومی اینکه دو تا خط صاف تو نواحی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500k , 450k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و ... هست که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میتونیم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این نمونه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هارو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حذف کنیم(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جورایی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میتونیم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تشخیص بدیم داده پرت هستن)</a:t>
            </a:r>
            <a:endParaRPr lang="en-IR" sz="1600" dirty="0">
              <a:solidFill>
                <a:schemeClr val="tx1">
                  <a:lumMod val="65000"/>
                  <a:lumOff val="35000"/>
                </a:schemeClr>
              </a:solidFill>
              <a:latin typeface="Shabnam Light" panose="020B0603030804020204" pitchFamily="34" charset="-78"/>
              <a:cs typeface="Shabnam Light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97060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B789-E2DA-C4AB-55C1-669661D60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895" y="382385"/>
            <a:ext cx="10709329" cy="795486"/>
          </a:xfrm>
        </p:spPr>
        <p:txBody>
          <a:bodyPr>
            <a:normAutofit/>
          </a:bodyPr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3600" dirty="0"/>
              <a:t>E</a:t>
            </a:r>
            <a:r>
              <a:rPr lang="en-IR" sz="3600" dirty="0"/>
              <a:t>xperiment with attribute combinations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7F751-8E86-89FD-62A3-67FF2D2CB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895" y="1503336"/>
            <a:ext cx="10709329" cy="5222927"/>
          </a:xfrm>
        </p:spPr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شاید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بخوایم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ترکیبی از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فیچر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هارو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امتحان کنیم. چرا؟ برای مقال به تنهایی تعداد اتاق خواب معیار خوبی نباشه و معیار تعداد اتاق خواب به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ازای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افراد خونه یا به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ازای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تعداد کل اتاق های خونه معیار بهتری باشه. پس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میتونیم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همچین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فیچر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هایی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رو تشکیل بدیم:</a:t>
            </a: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sz="18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sz="18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sz="18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حالا اگه  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correlation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بگیریم میبینیم که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فیچر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های جدید دارن ارتباط بیشتری رو مشخص میکنن برامون:‌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FB873A-ACED-8E6E-30D3-A2E7E3DAC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261" y="2564770"/>
            <a:ext cx="8381666" cy="963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5B9C2C-290C-B972-D374-C62731F7A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686" y="4114799"/>
            <a:ext cx="4610268" cy="243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4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05CBD-B870-31FB-E0AB-38C2A8BEA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82385"/>
            <a:ext cx="10515600" cy="800956"/>
          </a:xfrm>
        </p:spPr>
        <p:txBody>
          <a:bodyPr>
            <a:normAutofit/>
          </a:bodyPr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P</a:t>
            </a:r>
            <a:r>
              <a:rPr lang="en-IR" dirty="0"/>
              <a:t>repare data and clean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51342-F48F-C2A9-7A16-1522050F6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2" y="1506071"/>
            <a:ext cx="10515600" cy="4969544"/>
          </a:xfrm>
        </p:spPr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اول از همه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لیبل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دیتاهامون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رو جدا میکنیم چون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قراره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به عنوان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y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ها شناخته بشه.</a:t>
            </a: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دوم از همه باید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دیتاهایی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باهاشون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کار میکنیم به قول گفتی تمیز باشن. یعنی چی؟ یعنی اگه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sample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یک سری از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فیچرهاش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مقدار ندارن باید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فکری به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حالشون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کنیم. مثلا مقدار اون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فیچر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رو صفر یا میانگین یا ...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بذاریم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. یا اینکه اون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sample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فیچرش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نداره رو پاک کنیم.</a:t>
            </a:r>
            <a:endParaRPr lang="en-US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برای آپشن اینکه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بخوایم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مقادیر رو با میانگین یا مد یا ... پر کنیم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راه بهتری هم هست اونم استفاده از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imputer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که خوبیش اینه میاد این پارامتر آماری رو برای هر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فیچر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حساب میکنه و اگه بعدا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داشتیم از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هرجایی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میتونیم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سریع با استفاده از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imputer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مقادیرش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رو پر کنیم.</a:t>
            </a:r>
            <a:endParaRPr lang="en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4C83CF-85F8-E3E5-DB54-2D31489E8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2" y="1506071"/>
            <a:ext cx="3789831" cy="4136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C3A894-4414-B2F3-DD4F-424AE5B0F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2" y="3202906"/>
            <a:ext cx="4762500" cy="55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CF01FC-0027-4C64-6EE4-DE6E5D966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343" y="3329906"/>
            <a:ext cx="4711700" cy="431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391469-1119-6355-5D4C-1D9A75E228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2" y="4793502"/>
            <a:ext cx="45339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24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05CBD-B870-31FB-E0AB-38C2A8BEA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82385"/>
            <a:ext cx="10515600" cy="800956"/>
          </a:xfrm>
        </p:spPr>
        <p:txBody>
          <a:bodyPr>
            <a:normAutofit/>
          </a:bodyPr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IR" dirty="0"/>
              <a:t>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51342-F48F-C2A9-7A16-1522050F6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506071"/>
            <a:ext cx="10515600" cy="4969544"/>
          </a:xfrm>
        </p:spPr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از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اونجایی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که میانگین یک ویژگی برای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اعداده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پس باید روی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فیچر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های عددی این حرکت رو بزنیم، اول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دیتاست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که شامل فقط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فیچر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های عددی باشه درست میکنیم بعد به 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imputer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میدیم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تا مقادیر میانگین رو بدست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بیاره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بعد کل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دیتاست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رو با استفاده از این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میایم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مقادیری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که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خالیه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رو جای گذاری میکنیم</a:t>
            </a: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sz="18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sz="18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sz="18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صرفا نکته ای که میمونه اینه که 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X 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الان فقط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آرایه از مقادیر عددی و متنی هستش و ستون های ما که اسم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فیچر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ها بودن پریدن اما خیلی کار سختی نیست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بخوایم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این موارد رو اضافه کنیم:</a:t>
            </a:r>
            <a:endParaRPr lang="en-IR" sz="18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35451-2677-0AE8-DFC2-DDD516A2D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315" y="2519737"/>
            <a:ext cx="5854944" cy="1102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751E5E-84FC-C599-3C6E-87E258756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679" y="3251200"/>
            <a:ext cx="3898900" cy="355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FBD272-F7F3-8C58-13D2-6CC8FA695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769" y="4556799"/>
            <a:ext cx="55118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57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05CBD-B870-31FB-E0AB-38C2A8BEA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82385"/>
            <a:ext cx="10515600" cy="800956"/>
          </a:xfrm>
        </p:spPr>
        <p:txBody>
          <a:bodyPr>
            <a:normAutofit/>
          </a:bodyPr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3600" dirty="0"/>
              <a:t>H</a:t>
            </a:r>
            <a:r>
              <a:rPr lang="en-IR" sz="3600" dirty="0"/>
              <a:t>andling text and categorical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51342-F48F-C2A9-7A16-1522050F6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506071"/>
            <a:ext cx="10515600" cy="4969544"/>
          </a:xfrm>
        </p:spPr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تا اینجا فقط با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فیچر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های عددی کار کردیم اگه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فیچر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متنی داشتیم چی کار کنیم؟ برای مثال تو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دیتاستی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که روش کار میکنیم 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“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نزدیکی به اقیانوس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”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فیچر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متنی بود که شامل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سری مقدار های محدود بود که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میتونیم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به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کتگوری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های مختلف تقسیم بندی کنیم، اکثر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الگوریتم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های ماشین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لرنینگ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ترجیح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میدن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با عدد کا ر کنن جای متن پس بیایم این موارد رو تبدیل کنیم به عدد. </a:t>
            </a:r>
            <a:endParaRPr lang="en-US" sz="18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راه اینه که بیایم از 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encoder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استفاده کنیم و به هر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کتگوری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عدد نسبت بده.</a:t>
            </a:r>
            <a:endParaRPr lang="en-IR" sz="18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B9F540-C949-0E1F-DF5D-53288ECBB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762" y="3325905"/>
            <a:ext cx="4013200" cy="2362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DA0C2C-FFA2-7A6D-94B3-8C4A778BB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983" y="3328739"/>
            <a:ext cx="64008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34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B789-E2DA-C4AB-55C1-669661D60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895" y="382385"/>
            <a:ext cx="10709329" cy="795486"/>
          </a:xfrm>
        </p:spPr>
        <p:txBody>
          <a:bodyPr>
            <a:normAutofit fontScale="90000"/>
          </a:bodyPr>
          <a:lstStyle/>
          <a:p>
            <a:r>
              <a:rPr lang="en-US" dirty="0"/>
              <a:t>E</a:t>
            </a:r>
            <a:r>
              <a:rPr lang="en-IR" dirty="0"/>
              <a:t>nd-to-end machine learning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7F751-8E86-89FD-62A3-67FF2D2CB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895" y="1503336"/>
            <a:ext cx="10709329" cy="5222927"/>
          </a:xfrm>
        </p:spPr>
        <p:txBody>
          <a:bodyPr/>
          <a:lstStyle/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وقتی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میخوایم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جمع کنیم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میتونیم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از سایت های زیر استفاده کنیم:</a:t>
            </a: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dirty="0"/>
          </a:p>
          <a:p>
            <a:pPr marL="0" indent="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None/>
            </a:pPr>
            <a:endParaRPr lang="en-I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7130EA-8396-5769-5A21-252509991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60" y="1503336"/>
            <a:ext cx="3539387" cy="1358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5568B6-E797-D9C7-9BF9-9E3A26177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259" y="2611588"/>
            <a:ext cx="3539387" cy="38640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A6E3C3-DD70-E1E1-F2A8-093B092D1F6B}"/>
              </a:ext>
            </a:extLst>
          </p:cNvPr>
          <p:cNvSpPr txBox="1"/>
          <p:nvPr/>
        </p:nvSpPr>
        <p:spPr>
          <a:xfrm>
            <a:off x="4823010" y="2182785"/>
            <a:ext cx="6560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داخل این فصل با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دیتاست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قیمت خونه های کالیفرنیا سر و کار داریم. خوبیش اینه کلی نمونه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داره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. این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دیتاست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نمونه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هاش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شامل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سری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متریک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مثل جمعیت، میانگین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درامد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، و ... هست. </a:t>
            </a:r>
            <a:endParaRPr lang="en-IR" sz="1600" dirty="0">
              <a:solidFill>
                <a:schemeClr val="tx1">
                  <a:lumMod val="65000"/>
                  <a:lumOff val="35000"/>
                </a:schemeClr>
              </a:solidFill>
              <a:latin typeface="Shabnam Light" panose="020B0603030804020204" pitchFamily="34" charset="-78"/>
              <a:cs typeface="Shabnam Light" panose="020B0603030804020204" pitchFamily="34" charset="-7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8C3B07-3635-8718-A19A-4BB2139CC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667" y="3047919"/>
            <a:ext cx="6005073" cy="351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521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05CBD-B870-31FB-E0AB-38C2A8BEA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82385"/>
            <a:ext cx="10515600" cy="800956"/>
          </a:xfrm>
        </p:spPr>
        <p:txBody>
          <a:bodyPr>
            <a:normAutofit/>
          </a:bodyPr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IR" dirty="0"/>
              <a:t>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51342-F48F-C2A9-7A16-1522050F6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506071"/>
            <a:ext cx="10515600" cy="4969544"/>
          </a:xfrm>
        </p:spPr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روش قبلی روش بدی نیست ولی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بدی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داره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اونم اینکه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کتگوری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هایی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عددشون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نزدیک به هم هستن رو فرض میکنه که به هم شباهت دارن که فرض نسبتا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اشتباهیه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مگه اینکه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کتگوری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هارو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به صورت مرتب میچیدیم. تو مثال ما همچین فرضی نیست پس دنبال راه حل بعدی هستیم که استفاده از </a:t>
            </a:r>
            <a:r>
              <a:rPr lang="en-US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onehot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encoder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هستش.</a:t>
            </a:r>
            <a:endParaRPr lang="en-US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خروجی این کار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ماتریس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اسپارسه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که باید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تبدیلش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کنیم به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آرایه دو بعدی تا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بتونیم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ببینیم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ماتریس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رو. </a:t>
            </a:r>
            <a:endParaRPr lang="en-US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D4415-C195-B1C4-AD4F-3BA7A145D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904" y="2324800"/>
            <a:ext cx="4037767" cy="735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8950A8-20F6-7E4D-E6DA-C45F3B698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904" y="3879429"/>
            <a:ext cx="2578100" cy="1701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6C8687-229C-3AF6-7BFD-87384F209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004" y="3879429"/>
            <a:ext cx="3835400" cy="28889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A2F49F-E642-008F-FA06-F8C564B1D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9404" y="5092183"/>
            <a:ext cx="4266097" cy="167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1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05CBD-B870-31FB-E0AB-38C2A8BEA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82385"/>
            <a:ext cx="10515600" cy="800956"/>
          </a:xfrm>
        </p:spPr>
        <p:txBody>
          <a:bodyPr>
            <a:normAutofit fontScale="90000"/>
          </a:bodyPr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Feature scaling and transformation</a:t>
            </a:r>
            <a:endParaRPr lang="en-I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51342-F48F-C2A9-7A16-1522050F6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506071"/>
            <a:ext cx="10515600" cy="4969544"/>
          </a:xfrm>
        </p:spPr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نکته مهمی که وجود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داره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اینه که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الگوریتم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های ماشین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لرنینگ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خیلی عملکرد خوبی ندارن وقتی که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فیچر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های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عددیمون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scale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های خیلی متفاوتی دارن. مثلا مجموع تعداد اتاق ها میتونه از ۶ باشه تا ۱۰۰۰ تا ولی میانگین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درامد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دیدیم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عدد بین ۰ تا ۱۵ بود.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اینشکلی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مدل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بایاس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پیدا میکنه به سمت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فیچری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که عدد های بزرگ تری و بیشتر روی اون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فیچر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تمرکز میکنه. پس نیاز داریم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scale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همه تو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رنج باشه، برای این کار ۲ روش داریم: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min-max scaling – standardization</a:t>
            </a:r>
            <a:endParaRPr lang="fa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۱.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min-max scaling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: از استاندارد سازی استفاده میکنه و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عددامون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رو بین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رنج خاص قرار میده. این کارو با کم کردن مقدار هر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سمپل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از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min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سمپل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ها و تقسیم اون به اختلاف بین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min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و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max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انجام میده. میشه این شکلی پیاده کرد:</a:t>
            </a:r>
            <a:endParaRPr lang="en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8FA1F1-B3FB-82D2-7BDC-478D35A19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887" y="3641459"/>
            <a:ext cx="6119446" cy="171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05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05CBD-B870-31FB-E0AB-38C2A8BEA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82385"/>
            <a:ext cx="10515600" cy="800956"/>
          </a:xfrm>
        </p:spPr>
        <p:txBody>
          <a:bodyPr>
            <a:normAutofit/>
          </a:bodyPr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IR" dirty="0"/>
              <a:t>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51342-F48F-C2A9-7A16-1522050F6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506071"/>
            <a:ext cx="10515600" cy="4969544"/>
          </a:xfrm>
        </p:spPr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۲.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standardization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: در این متد دقیقا از مفهوم استاندارد سازی در آمار استفاده میکنیم به این شکل هر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سمپل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رو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منها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میانگین کرده و به انحراف معیار تقسیم میکنیم که نتیجتا یک جامعه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اماری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با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میانیگین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صفر و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واریانس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یک داریم. در این روش داده های ما لزوما بین دو خاص نیستش. و خوبی که این متد نسبت به قبلی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داره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کمتر حساس بودن اون به داده های پرت هستش چون در متد قبلی بخاطر اون داده پرت مجبوریم اونم داخل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scale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صفر تا یک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بیاریم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. ولی تو این متد نه. پیاده سازی: </a:t>
            </a: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اگه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فیچر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خیلی داده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هایی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رو داشته باشن که از میانگین دوره (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واریانس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زیادی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داره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) اول باید از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مقادیرش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یا رادیکال یا لگاریتم بگیریم بعد دو تا متد قبل رو انجام بدیم. </a:t>
            </a: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D7B225-D316-6035-5B07-9A8A91C02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667" y="2692205"/>
            <a:ext cx="5355980" cy="9108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DA188D-89DF-4690-EC2E-BC8A689EF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726" y="4307033"/>
            <a:ext cx="5802924" cy="240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98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05CBD-B870-31FB-E0AB-38C2A8BEA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82385"/>
            <a:ext cx="10515600" cy="800956"/>
          </a:xfrm>
        </p:spPr>
        <p:txBody>
          <a:bodyPr>
            <a:normAutofit/>
          </a:bodyPr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IR" dirty="0"/>
              <a:t>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51342-F48F-C2A9-7A16-1522050F6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506071"/>
            <a:ext cx="10515600" cy="4969544"/>
          </a:xfrm>
        </p:spPr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همینجوری که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فیچر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های ورودی رو میشه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scale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ش رو عوض کرد همین کارو برای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خروجیمون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(اگه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دیتاهای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دور از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میانیگین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زیاد داشته باشه) انجام بدیم.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میتونیم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از متد های قبلی مثل لگاریتم گرفتن استفاده کنیم ولی باید دقت کنیم که الان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مدلمون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مقیاس شده رو میتونه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پیش‌بینی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کنه پس باید عددی که مدل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بهمون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میده رو به مقدار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درستش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برسونیم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. که این کارو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scikit-learn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با استفاده از متد های </a:t>
            </a:r>
            <a:r>
              <a:rPr lang="en-US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inverse_transofrm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انجام میده.</a:t>
            </a:r>
            <a:endParaRPr lang="en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2FB1DA-C47D-26B1-341D-D1B7F3731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0" y="2877671"/>
            <a:ext cx="6500130" cy="22263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835F5B-3BFD-15D8-0E83-C376AC152425}"/>
              </a:ext>
            </a:extLst>
          </p:cNvPr>
          <p:cNvSpPr txBox="1"/>
          <p:nvPr/>
        </p:nvSpPr>
        <p:spPr>
          <a:xfrm>
            <a:off x="8201944" y="3903686"/>
            <a:ext cx="28776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fa-I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اپشن</a:t>
            </a:r>
            <a:r>
              <a:rPr lang="fa-IR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بعدیمون</a:t>
            </a:r>
            <a:r>
              <a:rPr lang="fa-IR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اینه از </a:t>
            </a:r>
            <a:r>
              <a:rPr lang="fa-I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کلاس دیگه استفاده کنیم که مستقیما همین کارو برامون انجام میده .</a:t>
            </a:r>
            <a:endParaRPr lang="en-IR" dirty="0">
              <a:solidFill>
                <a:schemeClr val="tx1">
                  <a:lumMod val="65000"/>
                  <a:lumOff val="35000"/>
                </a:schemeClr>
              </a:solidFill>
              <a:latin typeface="Shabnam Light" panose="020B0603030804020204" pitchFamily="34" charset="-78"/>
              <a:cs typeface="Shabnam Light" panose="020B0603030804020204" pitchFamily="34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592E76-2FE5-42F9-319E-34963D397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644" y="5213124"/>
            <a:ext cx="65786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16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05CBD-B870-31FB-E0AB-38C2A8BEA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82385"/>
            <a:ext cx="10515600" cy="800956"/>
          </a:xfrm>
        </p:spPr>
        <p:txBody>
          <a:bodyPr>
            <a:normAutofit/>
          </a:bodyPr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</a:t>
            </a:r>
            <a:r>
              <a:rPr lang="en-IR" dirty="0"/>
              <a:t>ustom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51342-F48F-C2A9-7A16-1522050F6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506071"/>
            <a:ext cx="10515600" cy="4969544"/>
          </a:xfrm>
        </p:spPr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بخش کتاب هم اومده توی چند صفحه این مفهوم رو توضیح داده که اگه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transformation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میخوایم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انجام بدیم از شکل اینکه از تابع های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پیشفرض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استفاده نکنیم و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سری عمل خاص انجام بدیم مثلا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scale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رو به جای ۰ تا ۱ بین ۰ تا ۱۰۰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بذاریم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یا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سری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فیچر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رو با هم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میکس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کنیم. تمامی این کار ها نیاز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داره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سری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ابجکت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transformer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درست کنیم که این کار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هارو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برامون انجام بده.</a:t>
            </a: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اینجا صرفا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مثال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میذارم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برای اطلاعات بیشتر از خود کتاب میشه کامل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خوند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. برای این کار باید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کلاس درست کنیم که از ۲ کلاس ارث بری میکنه و حتما باید دو متد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fit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و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transform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رو پیاده کنیم. داخل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fit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سری پارامتر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یادمیگیره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از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دیتامون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(برای مثال میانگین)  و داخل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transform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اون کاری که دوست داریم رو انجام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میدیم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. </a:t>
            </a:r>
            <a:endParaRPr lang="en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A65A39-F8FA-5AB8-2DC0-3ABB1BB8A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798" y="3645010"/>
            <a:ext cx="5027202" cy="315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51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05CBD-B870-31FB-E0AB-38C2A8BEA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82385"/>
            <a:ext cx="10515600" cy="800956"/>
          </a:xfrm>
        </p:spPr>
        <p:txBody>
          <a:bodyPr>
            <a:normAutofit/>
          </a:bodyPr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T</a:t>
            </a:r>
            <a:r>
              <a:rPr lang="en-IR" dirty="0"/>
              <a:t>ransformation pipline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51342-F48F-C2A9-7A16-1522050F6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506070"/>
            <a:ext cx="10515600" cy="5351929"/>
          </a:xfrm>
        </p:spPr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همینطور که میشه حدس زد نیاز هست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سری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transformation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های مختلف رو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دیتامون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به ترتیب انجام بدیم. برای اینکه این مشکل حل بشه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scikit-learn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اومده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کلاس معرفی کرده که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میتونیم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نمونه ساده از دو تا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transformation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پشت هم رو این شکلی پیاده کنیم:</a:t>
            </a: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پایپ‌لاین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بالا این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شکلیه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اول </a:t>
            </a:r>
            <a:r>
              <a:rPr lang="en-US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simpleimputer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روی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دیتامون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سری کارا انجام میده بعد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دیتایی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که درست کرده رو پاس میده تا </a:t>
            </a:r>
            <a:r>
              <a:rPr lang="en-US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standardScaler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فعالیت خودش رو انجام بده. حالا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میتونیم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ببینیم چی کار کرده:</a:t>
            </a: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AC9555-466A-0B55-DBB5-6A3960E0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341" y="2253254"/>
            <a:ext cx="6151968" cy="1175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A7755D-3F09-8DA2-7A22-BF3E866F4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553" y="4304424"/>
            <a:ext cx="66802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437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05CBD-B870-31FB-E0AB-38C2A8BEA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82385"/>
            <a:ext cx="10515600" cy="800956"/>
          </a:xfrm>
        </p:spPr>
        <p:txBody>
          <a:bodyPr>
            <a:normAutofit/>
          </a:bodyPr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IR" dirty="0"/>
              <a:t>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51342-F48F-C2A9-7A16-1522050F6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506071"/>
            <a:ext cx="10515600" cy="4969544"/>
          </a:xfrm>
        </p:spPr>
        <p:txBody>
          <a:bodyPr>
            <a:normAutofit/>
          </a:bodyPr>
          <a:lstStyle/>
          <a:p>
            <a:pPr marL="0" indent="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قبلا دیدیم که به چه شکل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میتونیم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با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فیچر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های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غیرعددی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کار کنیم حالا اگه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بخوایم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transformation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برای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فیچر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های عددی و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مورد دیگه برای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فیچر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های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غیرعددی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تشکیل بدیم چی کار کنیم؟ راهش اینه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فیچر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های عددی و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غیرعددی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رو مشخص کنیم و نسبت به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هرکدوم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انتخاب کنیم چه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transformation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انتخاب کنیم:</a:t>
            </a:r>
            <a:endParaRPr lang="en-US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0" indent="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</a:pPr>
            <a:endParaRPr lang="fa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79DBA6-CD91-DD98-6A1E-2199E11B9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873" y="2441443"/>
            <a:ext cx="5558170" cy="24838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E801D4-E06B-AF88-7F63-0AD88CFD67AB}"/>
              </a:ext>
            </a:extLst>
          </p:cNvPr>
          <p:cNvSpPr txBox="1"/>
          <p:nvPr/>
        </p:nvSpPr>
        <p:spPr>
          <a:xfrm>
            <a:off x="7858118" y="5125979"/>
            <a:ext cx="35718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از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اونجایی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که شاید نوشتن اسم همه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فیچر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ها کار منطقی نباشه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میتونیم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بر اساس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دیتا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تایپ هر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فیچر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انتخاب کنیم چه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transformation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ی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انجام بشه.</a:t>
            </a:r>
            <a:endParaRPr lang="en-IR" sz="1600" dirty="0">
              <a:solidFill>
                <a:schemeClr val="tx1">
                  <a:lumMod val="65000"/>
                  <a:lumOff val="35000"/>
                </a:schemeClr>
              </a:solidFill>
              <a:latin typeface="Shabnam Light" panose="020B0603030804020204" pitchFamily="34" charset="-78"/>
              <a:cs typeface="Shabnam Light" panose="020B0603030804020204" pitchFamily="34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6ACA7F-B0EE-FB35-CE2F-A26B07FA2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873" y="5018846"/>
            <a:ext cx="5558170" cy="168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549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05CBD-B870-31FB-E0AB-38C2A8BEA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82385"/>
            <a:ext cx="10515600" cy="800956"/>
          </a:xfrm>
        </p:spPr>
        <p:txBody>
          <a:bodyPr>
            <a:normAutofit/>
          </a:bodyPr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A</a:t>
            </a:r>
            <a:r>
              <a:rPr lang="en-IR" dirty="0"/>
              <a:t>ll we done in a single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E90319-7466-A514-F57C-F1EC7BEAF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1483" y="1527803"/>
            <a:ext cx="6401433" cy="4968875"/>
          </a:xfrm>
        </p:spPr>
      </p:pic>
    </p:spTree>
    <p:extLst>
      <p:ext uri="{BB962C8B-B14F-4D97-AF65-F5344CB8AC3E}">
        <p14:creationId xmlns:p14="http://schemas.microsoft.com/office/powerpoint/2010/main" val="2840084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D0F0A-CBD3-5620-455D-C0E608256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19398"/>
          </a:xfrm>
        </p:spPr>
        <p:txBody>
          <a:bodyPr>
            <a:normAutofit fontScale="90000"/>
          </a:bodyPr>
          <a:lstStyle/>
          <a:p>
            <a:r>
              <a:rPr lang="en-US" dirty="0"/>
              <a:t>Select model, train and </a:t>
            </a:r>
            <a:r>
              <a:rPr lang="en-US" dirty="0" err="1"/>
              <a:t>evalute</a:t>
            </a:r>
            <a:r>
              <a:rPr lang="en-US" dirty="0"/>
              <a:t> it</a:t>
            </a:r>
            <a:endParaRPr lang="en-I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F9AA1-1E97-AB07-5972-3F21A13E6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15291"/>
            <a:ext cx="10178322" cy="4960324"/>
          </a:xfrm>
        </p:spPr>
        <p:txBody>
          <a:bodyPr>
            <a:normAutofit/>
          </a:bodyPr>
          <a:lstStyle/>
          <a:p>
            <a:pPr algn="r" rtl="1"/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با تموم کار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هایی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که کردیم حالا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دیتامون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آمادس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تا به مدل داده بشه و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train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بشه.</a:t>
            </a:r>
            <a:endParaRPr lang="en-US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algn="r" rtl="1"/>
            <a:endParaRPr lang="en-US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algn="r" rtl="1"/>
            <a:endParaRPr lang="en-US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algn="r" rtl="1"/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تمام، الان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مدل بر پایه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linear regression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داریم. اول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پایپلاین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درست کردیم و بخش آخرش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مدل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رگرسیون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خطی گذاشتیم تا در انتها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پیش‌بینی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انجام بده. بیایم نتایج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پیش‌بینی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با مقادیر واقعی رو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برسی کنیم:</a:t>
            </a:r>
          </a:p>
          <a:p>
            <a:pPr algn="r" rtl="1"/>
            <a:endParaRPr lang="fa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algn="r" rtl="1"/>
            <a:endParaRPr lang="fa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algn="r" rtl="1"/>
            <a:endParaRPr lang="fa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algn="r" rtl="1"/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مدلی هستش که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پرفورمنس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خیلی بدی نداره ولی خیلی خوبم نیست چون برای نمونه اول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اختلاف ۲۰۰هزارتایی بین مقدار واقعی و چیزی که پیش بینی کرده وجود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داره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.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میتونیم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به طور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میانیگن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حساب کنیم چه مقدار اختلاف وجود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داره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تو کل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دیتاهامون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.</a:t>
            </a:r>
          </a:p>
          <a:p>
            <a:pPr algn="r" rtl="1"/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حدود ۶۸ هزار دلار اختلاف پیش بینی و عدد واقعی هست! خیلی خوب نیست.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19055-0711-8211-283D-F610EAB9D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783366"/>
            <a:ext cx="4301958" cy="799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6BAE31-397C-D21B-E473-D5B98CB27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299918"/>
            <a:ext cx="5140159" cy="919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870607-0788-520F-539D-94C104C1E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944" y="5565967"/>
            <a:ext cx="4023014" cy="87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99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D0F0A-CBD3-5620-455D-C0E608256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19398"/>
          </a:xfrm>
        </p:spPr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IR" dirty="0"/>
              <a:t>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F9AA1-1E97-AB07-5972-3F21A13E6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15291"/>
            <a:ext cx="10178322" cy="4960324"/>
          </a:xfrm>
        </p:spPr>
        <p:txBody>
          <a:bodyPr>
            <a:normAutofit/>
          </a:bodyPr>
          <a:lstStyle/>
          <a:p>
            <a:pPr algn="r" rtl="1"/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این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مثال واضح از اینکه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underfit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رخ بده. چون مدل حتی روی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training set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هم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پرفورمنس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خوبی نداشته! از قبل میدونم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راه برای حل این مشکل اینه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مدل قدرتمند تر انتخاب کنیم. پس با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decision tree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این کارو پیش میبریم.</a:t>
            </a:r>
          </a:p>
          <a:p>
            <a:pPr algn="r" rtl="1"/>
            <a:endParaRPr lang="fa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algn="r" rtl="1"/>
            <a:endParaRPr lang="fa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algn="r" rtl="1"/>
            <a:endParaRPr lang="fa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algn="r" rtl="1"/>
            <a:endParaRPr lang="fa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algn="r" rtl="1"/>
            <a:endParaRPr lang="fa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algn="r" rtl="1"/>
            <a:endParaRPr lang="fa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algn="r" rtl="1"/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مفهومی که گفتیم بهش میگن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cross-validation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به این شکل که ما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میایم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از کل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دیتامون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مثلا به ۱۰ بخش مساوی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تقسیمش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میکنیم و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مدل رو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بار با ۹ بخش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train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و با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بخش که باقی مونده و تا حالا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ندیدتش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اون رو ارزیابی میکنیم: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9F921B-CA2B-DE7B-E386-9AEC44109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31" y="2413028"/>
            <a:ext cx="4279458" cy="15766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498A92-2FF2-556E-8441-BC638E2D4B96}"/>
              </a:ext>
            </a:extLst>
          </p:cNvPr>
          <p:cNvSpPr txBox="1"/>
          <p:nvPr/>
        </p:nvSpPr>
        <p:spPr>
          <a:xfrm flipH="1">
            <a:off x="5961442" y="2662741"/>
            <a:ext cx="51446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همینطور که میبینیم به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ارور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۰ رسیدیم. خب این نشون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نمیده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که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مدلمون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خیلی خوبه، بلکه نشون میده که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overfiting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رخ میده. پس راه کار چیه؟ راه کار اینه که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بخش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دیتا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رو برای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train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و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بخش رو برای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validation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کنار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بذاریم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.</a:t>
            </a:r>
            <a:endParaRPr lang="en-IR" sz="1600" dirty="0">
              <a:solidFill>
                <a:schemeClr val="tx1">
                  <a:lumMod val="65000"/>
                  <a:lumOff val="35000"/>
                </a:schemeClr>
              </a:solidFill>
              <a:latin typeface="Shabnam Light" panose="020B0603030804020204" pitchFamily="34" charset="-78"/>
              <a:cs typeface="Shabnam Light" panose="020B0603030804020204" pitchFamily="34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865B31-4E1D-58C0-F5D8-67CE24816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18" y="5342709"/>
            <a:ext cx="5469842" cy="7454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79D430-DE57-F863-9F36-C8D36158D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760" y="5342709"/>
            <a:ext cx="5276769" cy="105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20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B789-E2DA-C4AB-55C1-669661D60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895" y="382385"/>
            <a:ext cx="10709329" cy="795486"/>
          </a:xfrm>
        </p:spPr>
        <p:txBody>
          <a:bodyPr/>
          <a:lstStyle/>
          <a:p>
            <a:r>
              <a:rPr lang="en-US" dirty="0"/>
              <a:t>F</a:t>
            </a:r>
            <a:r>
              <a:rPr lang="en-IR" dirty="0"/>
              <a:t>rame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7F751-8E86-89FD-62A3-67FF2D2CB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895" y="1503336"/>
            <a:ext cx="10709329" cy="5222927"/>
          </a:xfrm>
        </p:spPr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اولین موردی که باید بهش دقت کنیم اینه که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بتونیم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آنالیز خوب از مسئله و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دیتاهامون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داشته باشیم و طبق اون مدل انتخاب کنیم. برای مثال فرض کنیم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میخوایم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قیمت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خونه رو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پیش‌بینی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کنیم طبق این خروجی باید مدل مناسب رو انتخاب کنیم. کاری که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میخوایم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انجام بدیم مثلا توسط چند تا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مخصص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این زمینه به صورت دستی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داره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محاسبه میشه که کار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طاقت‌فرساییه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پس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میایم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مدل برای این کار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train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میکنیم. </a:t>
            </a: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اول مشخص میکنیم که از کدوم مدل سیستم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هایی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که قبلا دیدیم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قراره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استفاده کنیم.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باتوجه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به مسئله ای که داریم باید از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مدل بر پایه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supervised learning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استفاده کنیم چون هر نمونه داخل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دیتاست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قیمتش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رو داریم(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label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ما تو این مسئله قیمت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خونس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). یک مسئله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regression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هست نه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classification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چون باید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عدد حقیقی رو خروجی بدیم. در نهایت چون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مدلمون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میخواد رابطه بین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فیچر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هارو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برای پیدا کردن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فرمول بدست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بیاره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model based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و از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batch learning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استفاده میکنیم. </a:t>
            </a: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کام دوم اینه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معیار برای اینکه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پرفورمنس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مدل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چقدره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انتخاب کنیم. که داخل مسائل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regression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معمولا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RMSE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(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root </a:t>
            </a:r>
            <a:r>
              <a:rPr lang="en-US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meas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(squared error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استفاده میکنیم. که خوبیش اینه برای اختلاف های زیاد مقدار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ارور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رو بیشتر از حد عادی میکنه(توان ۲)</a:t>
            </a: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93712-523D-9E1A-2CD8-55BB6BDEF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314" y="4770146"/>
            <a:ext cx="64008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341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D0F0A-CBD3-5620-455D-C0E608256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19398"/>
          </a:xfrm>
        </p:spPr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continue</a:t>
            </a:r>
            <a:endParaRPr lang="en-I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F9AA1-1E97-AB07-5972-3F21A13E6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15291"/>
            <a:ext cx="10178322" cy="4960324"/>
          </a:xfrm>
        </p:spPr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حالا که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میتونیم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۱۰ تا خروجی متفاوت از درخت داشته باشیم، هر سری درخت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پیش بینی انجام میده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None/>
            </a:pP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حالا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میتونیم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ببینیم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هرکدوم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چطوری عمل کردن، نکته ای که وجود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داره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به طور متوسط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None/>
            </a:pP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۶۶هزار دلار تفاوت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داره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پس خیلی تفاوت خاصی با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رگرسیون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خطی نداشته این مدل.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None/>
            </a:pPr>
            <a:endParaRPr lang="fa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None/>
            </a:pPr>
            <a:endParaRPr lang="fa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None/>
            </a:pP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در واقع چیزی که داخل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cross-validation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اتفاق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میفته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اینه که بیایم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مدل رو 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k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بار بر اساس بخش های مختلف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دیتاست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train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و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evaluate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کنیم و ببینیم به طور متوسط چی کار کرده و کدوم حالت بهترین مدل رو داشته تا از روی اون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سری پارامتر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برداریم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حالا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میتونیم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درخت جدید رو بر اساس پارامتر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هایی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که مدل قبلی داشته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train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کنیم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.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None/>
            </a:pPr>
            <a:endParaRPr lang="fa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None/>
            </a:pPr>
            <a:endParaRPr lang="fa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None/>
            </a:pPr>
            <a:endParaRPr lang="fa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None/>
            </a:pPr>
            <a:endParaRPr lang="fa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None/>
            </a:pPr>
            <a:endParaRPr lang="fa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CB2540-776A-1F76-B20B-234B7B100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1867797"/>
            <a:ext cx="2183729" cy="12411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6113A5-4842-9FFC-C5EA-B13366344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839" y="4263887"/>
            <a:ext cx="6014985" cy="14591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C16847-B10F-4012-94DF-D296B8FBD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839" y="5723065"/>
            <a:ext cx="7772400" cy="48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395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D0F0A-CBD3-5620-455D-C0E608256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19398"/>
          </a:xfrm>
        </p:spPr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/>
              <a:t> </a:t>
            </a:r>
            <a:r>
              <a:rPr lang="en-US" dirty="0"/>
              <a:t>continue</a:t>
            </a:r>
            <a:endParaRPr lang="en-I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F9AA1-1E97-AB07-5972-3F21A13E6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15291"/>
            <a:ext cx="10178322" cy="4960324"/>
          </a:xfrm>
        </p:spPr>
        <p:txBody>
          <a:bodyPr>
            <a:normAutofit/>
          </a:bodyPr>
          <a:lstStyle/>
          <a:p>
            <a:pPr algn="r" rtl="1"/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بیایم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مدل دیگه به اسم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random forest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انتخاب کنیم. کاری که این مدل انجام میده اینه که کلی درخت بر اساس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سری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فیچر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رندوم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train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میکنه و در نهایت جواب خروجی من میشه میانگین جواب خروجی همه مدل ها. به این کار که بیایم کلی مدل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train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کنیم و جواب رو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ازشون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میانگین بگیریم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ensemble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میگن.</a:t>
            </a:r>
            <a:endParaRPr lang="en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813A15-37E3-8D60-790C-F0CE5FFC2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2761129"/>
            <a:ext cx="5951759" cy="33404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103877-C42C-D1F5-C1E2-AED29A9F63E2}"/>
              </a:ext>
            </a:extLst>
          </p:cNvPr>
          <p:cNvSpPr txBox="1"/>
          <p:nvPr/>
        </p:nvSpPr>
        <p:spPr>
          <a:xfrm>
            <a:off x="7409329" y="3083859"/>
            <a:ext cx="36844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fa-IR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و </a:t>
            </a:r>
            <a:r>
              <a:rPr lang="fa-I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بلاخره</a:t>
            </a:r>
            <a:r>
              <a:rPr lang="fa-IR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مدلمون</a:t>
            </a:r>
            <a:r>
              <a:rPr lang="fa-IR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نتیجه بهتر از مدل های قبلی ارائه داد. اگه بازم نیاز داشتیم </a:t>
            </a:r>
            <a:r>
              <a:rPr lang="fa-I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پرفورمنس</a:t>
            </a:r>
            <a:r>
              <a:rPr lang="fa-IR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بهتری بگیریم احتمالا باید مدل های دیگه رو هم امتحان کنیم.</a:t>
            </a:r>
            <a:endParaRPr lang="en-IR" dirty="0">
              <a:solidFill>
                <a:schemeClr val="tx1">
                  <a:lumMod val="65000"/>
                  <a:lumOff val="35000"/>
                </a:schemeClr>
              </a:solidFill>
              <a:latin typeface="Shabnam Light" panose="020B0603030804020204" pitchFamily="34" charset="-78"/>
              <a:cs typeface="Shabnam Light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122862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D0F0A-CBD3-5620-455D-C0E608256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19398"/>
          </a:xfrm>
        </p:spPr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F</a:t>
            </a:r>
            <a:r>
              <a:rPr lang="en-IR" dirty="0"/>
              <a:t>ine-tune your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F9AA1-1E97-AB07-5972-3F21A13E6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15291"/>
            <a:ext cx="10178322" cy="4960324"/>
          </a:xfrm>
        </p:spPr>
        <p:txBody>
          <a:bodyPr>
            <a:normAutofit/>
          </a:bodyPr>
          <a:lstStyle/>
          <a:p>
            <a:pPr algn="r" rtl="1"/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جاهایی ممکنه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ندونی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مدل رو بر اساس چه </a:t>
            </a:r>
            <a:r>
              <a:rPr lang="en-US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hypuerparameter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هایی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train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کنی. برای مثال گاما رو چند بذاری؟ یک دهم؟ یک صدم. به پارامتر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هایی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که خودمون مشخص میکنیم تو فرایند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training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چند باشن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hyperparameter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میگیم.</a:t>
            </a:r>
          </a:p>
          <a:p>
            <a:pPr algn="r" rtl="1"/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۱.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grid search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: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روش اینه عدد های مختلف رو امتحان کنیم و ببینیم کدوم مدل بهتر بود ولی روش خوبی نیست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واقعا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چون کلی وقت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میبره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ازمون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. راه  دیگه اینه از </a:t>
            </a:r>
            <a:r>
              <a:rPr lang="en-US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gridsearchcv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استفاده کنیم.</a:t>
            </a:r>
          </a:p>
          <a:p>
            <a:pPr algn="r" rtl="1"/>
            <a:endParaRPr lang="en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A0B91C-6D3C-1B12-887F-A4D25615F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2789205"/>
            <a:ext cx="4131609" cy="22801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123FD3-6934-D9ED-3C4C-D74ED629FDE1}"/>
              </a:ext>
            </a:extLst>
          </p:cNvPr>
          <p:cNvSpPr txBox="1"/>
          <p:nvPr/>
        </p:nvSpPr>
        <p:spPr>
          <a:xfrm>
            <a:off x="5912243" y="3065929"/>
            <a:ext cx="5191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کاری که انجام میده اینه که میاد حالت های مختلف ترکیب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hyperparameter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رو برسی میکنه و بهترین ترکیب رو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بهمون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میگه کدوم حالت بوده.</a:t>
            </a:r>
            <a:endParaRPr lang="en-IR" sz="1600" dirty="0">
              <a:solidFill>
                <a:schemeClr val="tx1">
                  <a:lumMod val="65000"/>
                  <a:lumOff val="35000"/>
                </a:schemeClr>
              </a:solidFill>
              <a:latin typeface="Shabnam Light" panose="020B0603030804020204" pitchFamily="34" charset="-78"/>
              <a:cs typeface="Shabnam Light" panose="020B0603030804020204" pitchFamily="34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AA2D33-1333-6CD1-5AB5-618CA2B73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678" y="5088216"/>
            <a:ext cx="4539196" cy="15966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550849-61F0-F1D2-D073-A8271BD4A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812" y="4146013"/>
            <a:ext cx="5381120" cy="9233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59509B-4274-4F07-6A71-7C1B2B3128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2243" y="5052972"/>
            <a:ext cx="5360558" cy="163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3468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D0F0A-CBD3-5620-455D-C0E608256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19398"/>
          </a:xfrm>
        </p:spPr>
        <p:txBody>
          <a:bodyPr/>
          <a:lstStyle/>
          <a:p>
            <a:r>
              <a:rPr lang="en-IR" dirty="0"/>
              <a:t>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F9AA1-1E97-AB07-5972-3F21A13E6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15291"/>
            <a:ext cx="10178322" cy="4960324"/>
          </a:xfrm>
        </p:spPr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۲.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randomized search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: اگه تعداد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فیچر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و تعداد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hyperparameter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ها زیاد بشه بدی روش قبلی اینه که کلی وقت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میبره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تا بیاد همه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جایگشت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های مختلف رو امتحان کنه پس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راهکار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چیه؟ به طور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رندوم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سری از ترکیب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هارو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برداریم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. 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خوبیای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خودشم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داره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مثلا اگه هیچ ایده ای بابت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hyperparameter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نداشته باشیم یا اگه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مقادیرش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بتونه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رنج وسیعی باشه سخت میشه با حالت قبلی همه حالات رو پوشش بدیم.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به این شکل هم پیاده سازی میشه کرد:</a:t>
            </a:r>
            <a:endParaRPr lang="en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DA76FA-CB14-A46B-70D5-6DF439FB0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367" y="2795806"/>
            <a:ext cx="5279091" cy="184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008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D0F0A-CBD3-5620-455D-C0E608256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19398"/>
          </a:xfrm>
        </p:spPr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Analyzing the best model</a:t>
            </a:r>
            <a:endParaRPr lang="en-I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F9AA1-1E97-AB07-5972-3F21A13E6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15291"/>
            <a:ext cx="10178322" cy="4960324"/>
          </a:xfrm>
        </p:spPr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حالا که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مدل خوب داریم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میتونیم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بفهمیم کدوم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فیچر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ها تاثیر گذار بودن تو ساخت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مدلمون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:</a:t>
            </a: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B40E66-49DE-E4A3-ED8B-C95B5D192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01" y="2000226"/>
            <a:ext cx="5305238" cy="31444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422C15-18E1-C1F4-FF26-332D5CBF40ED}"/>
              </a:ext>
            </a:extLst>
          </p:cNvPr>
          <p:cNvSpPr txBox="1"/>
          <p:nvPr/>
        </p:nvSpPr>
        <p:spPr>
          <a:xfrm>
            <a:off x="6556916" y="2000226"/>
            <a:ext cx="45994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حالا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میتونیم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سری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فیچر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که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بدردمون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نمیخورن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رو پاک کنیم. البته به جز روش دستی خود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scikit-learn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با استفاده از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selectfrommodel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میتونه این کارو برامون انجام بده.</a:t>
            </a:r>
          </a:p>
          <a:p>
            <a:pPr marL="0" algn="r" defTabSz="457200" rtl="1" eaLnBrk="1" latinLnBrk="0" hangingPunct="1"/>
            <a:endParaRPr lang="fa-IR" sz="1600" dirty="0">
              <a:solidFill>
                <a:schemeClr val="tx1">
                  <a:lumMod val="65000"/>
                  <a:lumOff val="35000"/>
                </a:schemeClr>
              </a:solidFill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0" algn="r" defTabSz="457200" rtl="1" eaLnBrk="1" latinLnBrk="0" hangingPunct="1"/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بعد از این کار نوبت این هستش که مطمئن بشیم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مدلمون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توانایی اینو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داره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روی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کتگوری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های مختلفی از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دیتا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پیش‌بینی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های خوبی انجام بده. بعد از اینکه مطمئن شدیم از این بابت بعدش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میتونیم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از صحت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مدلمون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مطمئن بشیم.</a:t>
            </a:r>
          </a:p>
        </p:txBody>
      </p:sp>
    </p:spTree>
    <p:extLst>
      <p:ext uri="{BB962C8B-B14F-4D97-AF65-F5344CB8AC3E}">
        <p14:creationId xmlns:p14="http://schemas.microsoft.com/office/powerpoint/2010/main" val="34090078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7CCC1-1096-50C9-7D49-316B310FC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18886"/>
          </a:xfrm>
        </p:spPr>
        <p:txBody>
          <a:bodyPr>
            <a:noAutofit/>
          </a:bodyPr>
          <a:lstStyle/>
          <a:p>
            <a:pPr rtl="1"/>
            <a:r>
              <a:rPr lang="en-US" sz="4800" dirty="0"/>
              <a:t>Evaluate your model on test set</a:t>
            </a:r>
            <a:endParaRPr lang="en-IR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5B7AC-CEF8-6577-4A6F-8C60A969F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80565"/>
            <a:ext cx="10178322" cy="5271247"/>
          </a:xfrm>
        </p:spPr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در نهایت باید از میزان دقت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مدملمون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رو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test set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اطلاع پیدا کنیم. این کار رو به شکل زیر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میتونیم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انجام بدیم:</a:t>
            </a: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در نهایت فقط به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نکته ریز باید دقت کنیم بعد از اینکه عدد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ارور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رو بدست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اوردیم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. اگه این عدد خیلی بزرگ تر از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ارور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های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validation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بود باید متوجه بشیم چون داخل فرایند انتخاب کردن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hyperparameter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کلی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cross-validation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زدیم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مدلمون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به این سمت رفته که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validation set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رو کم کنه و خیلی به هدف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اصلیمون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که مدل خوبی باشه برای اینکه همه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دیتاهایی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که ندیده رو به طور خوبی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پیش‌بینی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کنه پیش نرفتیم. اگه همچین مشکلی پیش بیاد باید با دوباره دنبال پیداکردن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hyperparameter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های بهتری برای مدل باشیم. </a:t>
            </a:r>
            <a:endParaRPr lang="en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A3C1D4-C068-596C-00BF-8F182BD3F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1765300"/>
            <a:ext cx="76962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21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B789-E2DA-C4AB-55C1-669661D60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895" y="382385"/>
            <a:ext cx="10709329" cy="795486"/>
          </a:xfrm>
        </p:spPr>
        <p:txBody>
          <a:bodyPr/>
          <a:lstStyle/>
          <a:p>
            <a:r>
              <a:rPr lang="en-IR" dirty="0"/>
              <a:t>notations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7F751-8E86-89FD-62A3-67FF2D2CB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895" y="1503336"/>
            <a:ext cx="10709329" cy="5222927"/>
          </a:xfrm>
        </p:spPr>
        <p:txBody>
          <a:bodyPr/>
          <a:lstStyle/>
          <a:p>
            <a: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I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0C47D4-9B40-0A48-AC14-A40A60182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76" y="1435062"/>
            <a:ext cx="5765824" cy="49022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3549B3-5E04-C865-D6E9-FB0301B3A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902" y="1435062"/>
            <a:ext cx="5058203" cy="26797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A0BF8E-8D45-F56A-49BD-5C5BA5FE9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902" y="4067196"/>
            <a:ext cx="5223664" cy="240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19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B789-E2DA-C4AB-55C1-669661D60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895" y="382385"/>
            <a:ext cx="10709329" cy="795486"/>
          </a:xfrm>
        </p:spPr>
        <p:txBody>
          <a:bodyPr>
            <a:normAutofit/>
          </a:bodyPr>
          <a:lstStyle/>
          <a:p>
            <a:r>
              <a:rPr lang="en-IR" dirty="0">
                <a:cs typeface="Shabnam Light" panose="020B0603030804020204" pitchFamily="34" charset="-78"/>
              </a:rPr>
              <a:t>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7F751-8E86-89FD-62A3-67FF2D2CB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895" y="1503336"/>
            <a:ext cx="10709329" cy="5222927"/>
          </a:xfrm>
        </p:spPr>
        <p:txBody>
          <a:bodyPr/>
          <a:lstStyle/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تنها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تابعی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که برای اندازه گیری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پرفورمنس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میتونیم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به کار ببریم 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RMSE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نیست و از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مواردی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مثل 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MAE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(mean absolute error)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استفاده کنیم.</a:t>
            </a:r>
            <a:endParaRPr lang="en-US" sz="18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a-IR" sz="18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ه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رکدومشون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برای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کیسی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مورد استفاده قرار میگیره. مثلا جاهایی که 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outlier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خیلی زیاد نداریم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میتونیم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از 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RMSE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استفاده کنیم.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مورد دیگه که هستش اینه که 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RMSE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خیلی روی عدد های بزرگ حساس تره تا عدد های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کوچیک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مثلا وقتی فاصله رو ۰.۵ در نظر بگیره به توان دو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میرسونه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و نصف میشه حتی. پس نکته ای که هست اینه از هر کدوم با توجه به ماهیت پروژه استفاده کنیم.</a:t>
            </a:r>
            <a:endParaRPr lang="en-IR" sz="18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48474D-E647-E080-4D5C-CBD3532C2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523" y="2102224"/>
            <a:ext cx="40132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198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B789-E2DA-C4AB-55C1-669661D60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895" y="382385"/>
            <a:ext cx="10709329" cy="795486"/>
          </a:xfrm>
        </p:spPr>
        <p:txBody>
          <a:bodyPr>
            <a:noAutofit/>
          </a:bodyPr>
          <a:lstStyle/>
          <a:p>
            <a:r>
              <a:rPr lang="en-US" sz="4000" dirty="0"/>
              <a:t>D</a:t>
            </a:r>
            <a:r>
              <a:rPr lang="en-IR" sz="4000" dirty="0"/>
              <a:t>ownload and work with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7F751-8E86-89FD-62A3-67FF2D2CB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818" y="1252688"/>
            <a:ext cx="10709329" cy="5222927"/>
          </a:xfrm>
        </p:spPr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اولین کاری که باید انجام بدیم دانلود کردن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دیتامون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که یک فایل 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CSV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هستش و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میتونیم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این کار رو با نوشتن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تابع انجام بدیم. کارش اینه اول بیاد ببینه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دیتاست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رو داریم یا نه، اگه نبود از </a:t>
            </a:r>
            <a:r>
              <a:rPr lang="en-US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github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دانلود کنه.</a:t>
            </a:r>
            <a:endParaRPr lang="en-IR" sz="18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1ED621-A553-CD69-F77B-6A13902BE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928" y="2101201"/>
            <a:ext cx="4901038" cy="28779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5D773A-D695-6847-A8CC-159D23AFC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966" y="4752419"/>
            <a:ext cx="5632214" cy="21055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D8051B-AFBE-A99E-105B-C19C0B26F0AF}"/>
              </a:ext>
            </a:extLst>
          </p:cNvPr>
          <p:cNvSpPr txBox="1"/>
          <p:nvPr/>
        </p:nvSpPr>
        <p:spPr>
          <a:xfrm>
            <a:off x="6139482" y="3829089"/>
            <a:ext cx="51351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fa-IR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هر ردیف نشون دهنده یک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sample</a:t>
            </a:r>
            <a:r>
              <a:rPr lang="fa-IR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هستش . همچنین هر ردیف ستون نشون دهنده </a:t>
            </a:r>
            <a:r>
              <a:rPr lang="fa-I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feature</a:t>
            </a:r>
            <a:r>
              <a:rPr lang="fa-IR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از </a:t>
            </a:r>
            <a:r>
              <a:rPr lang="fa-I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دیتامون</a:t>
            </a:r>
            <a:r>
              <a:rPr lang="fa-IR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هستش.</a:t>
            </a:r>
            <a:endParaRPr lang="en-IR" dirty="0">
              <a:solidFill>
                <a:schemeClr val="tx1">
                  <a:lumMod val="65000"/>
                  <a:lumOff val="35000"/>
                </a:schemeClr>
              </a:solidFill>
              <a:latin typeface="Shabnam Light" panose="020B0603030804020204" pitchFamily="34" charset="-78"/>
              <a:cs typeface="Shabnam Light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17243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B789-E2DA-C4AB-55C1-669661D60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895" y="382385"/>
            <a:ext cx="10709329" cy="795486"/>
          </a:xfrm>
        </p:spPr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continue</a:t>
            </a:r>
            <a:endParaRPr lang="en-I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7F751-8E86-89FD-62A3-67FF2D2CB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895" y="1503336"/>
            <a:ext cx="10709329" cy="5222927"/>
          </a:xfrm>
        </p:spPr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اگه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بخوایم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همه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feature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های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دیتاست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و کلا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اطلاعات کلی از </a:t>
            </a:r>
            <a:r>
              <a:rPr lang="fa-IR" sz="16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دیتاست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داشته باشیم از متد </a:t>
            </a:r>
            <a:r>
              <a:rPr lang="en-US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info</a:t>
            </a:r>
            <a:r>
              <a:rPr lang="fa-IR" sz="16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استفاده میکنیم.</a:t>
            </a:r>
            <a:endParaRPr lang="en-IR" sz="16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FAA19B-8521-E677-30B6-3A9AF36AB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042" y="1914524"/>
            <a:ext cx="5065008" cy="4561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780E24-FAAD-1377-D232-9B3C4A0082CB}"/>
              </a:ext>
            </a:extLst>
          </p:cNvPr>
          <p:cNvSpPr txBox="1"/>
          <p:nvPr/>
        </p:nvSpPr>
        <p:spPr>
          <a:xfrm>
            <a:off x="6402687" y="2788279"/>
            <a:ext cx="50650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طبق اطلاعاتی که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داره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نشون میده، اطلاعاتی که داریم شامل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20640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نمونه هستش. از نکات دیگه ای که میفهمم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فیچر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total_bedrooms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در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26433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نمونه مقدار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داره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و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بقیشون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نال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هست. باید مراقب این قضیه باشیم. </a:t>
            </a:r>
          </a:p>
          <a:p>
            <a:pPr algn="r" rtl="1"/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همه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فیچرامون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از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جتس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عددن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به جز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فیچر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ocean_proximity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که از جنس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ابجکت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هست. اگه دقیق تر بریم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دیتاست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رو ببینیم میفهمم که این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فیچر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از جنس متن هست و احتمالا شامل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تعداد دسته بندی محدود هست که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میتونی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مقادیرش</a:t>
            </a:r>
            <a:r>
              <a:rPr lang="fa-I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رو به شکل زیر ببینیم:</a:t>
            </a:r>
            <a:endParaRPr lang="en-IR" sz="1600" dirty="0">
              <a:solidFill>
                <a:schemeClr val="tx1">
                  <a:lumMod val="65000"/>
                  <a:lumOff val="35000"/>
                </a:schemeClr>
              </a:solidFill>
              <a:latin typeface="Shabnam Light" panose="020B0603030804020204" pitchFamily="34" charset="-78"/>
              <a:cs typeface="Shabnam Light" panose="020B0603030804020204" pitchFamily="34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3FCBF8-2F0A-A3FD-EFC4-554F66FE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237" y="4999063"/>
            <a:ext cx="47498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98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B789-E2DA-C4AB-55C1-669661D60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895" y="382385"/>
            <a:ext cx="10709329" cy="795486"/>
          </a:xfrm>
        </p:spPr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continue</a:t>
            </a:r>
            <a:endParaRPr lang="en-I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7F751-8E86-89FD-62A3-67FF2D2CB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895" y="1503336"/>
            <a:ext cx="10709329" cy="5222927"/>
          </a:xfrm>
        </p:spPr>
        <p:txBody>
          <a:bodyPr>
            <a:normAutofit/>
          </a:bodyPr>
          <a:lstStyle/>
          <a:p>
            <a:pPr algn="r" rtl="1"/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با متد 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describe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میتونیم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اطلاعات خلاصه از هر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فیچر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بدست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بیاریم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.</a:t>
            </a:r>
            <a:endParaRPr lang="en-IR" sz="18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6AD1C-D5D7-3833-2A0B-9E8326551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359" y="1979721"/>
            <a:ext cx="7772400" cy="463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223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B789-E2DA-C4AB-55C1-669661D60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895" y="382385"/>
            <a:ext cx="10709329" cy="795486"/>
          </a:xfrm>
        </p:spPr>
        <p:txBody>
          <a:bodyPr/>
          <a:lstStyle/>
          <a:p>
            <a:r>
              <a:rPr lang="en-IR" dirty="0"/>
              <a:t>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7F751-8E86-89FD-62A3-67FF2D2CB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895" y="1503336"/>
            <a:ext cx="10709329" cy="5222927"/>
          </a:xfrm>
        </p:spPr>
        <p:txBody>
          <a:bodyPr>
            <a:normAutofit/>
          </a:bodyPr>
          <a:lstStyle/>
          <a:p>
            <a:pPr algn="r" rtl="1"/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راه دیگه برای اینکه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بتونیم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اطلاعت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کلی از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فیچر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هامون داشته باشیم اینه که </a:t>
            </a:r>
            <a:r>
              <a:rPr lang="fa-IR" sz="1800" dirty="0" err="1">
                <a:latin typeface="Shabnam Light" panose="020B0603030804020204" pitchFamily="34" charset="-78"/>
                <a:cs typeface="Shabnam Light" panose="020B0603030804020204" pitchFamily="34" charset="-78"/>
              </a:rPr>
              <a:t>هرکدوم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رو 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plot</a:t>
            </a:r>
            <a:r>
              <a:rPr lang="fa-IR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 کنیم</a:t>
            </a:r>
            <a:r>
              <a:rPr lang="en-US" sz="1800" dirty="0">
                <a:latin typeface="Shabnam Light" panose="020B0603030804020204" pitchFamily="34" charset="-78"/>
                <a:cs typeface="Shabnam Light" panose="020B0603030804020204" pitchFamily="34" charset="-78"/>
              </a:rPr>
              <a:t>.</a:t>
            </a:r>
            <a:endParaRPr lang="en-IR" sz="1800" dirty="0">
              <a:latin typeface="Shabnam Light" panose="020B0603030804020204" pitchFamily="34" charset="-78"/>
              <a:cs typeface="Shabnam Light" panose="020B0603030804020204" pitchFamily="34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A2574-DBDE-11BD-189F-769BE5CCD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333" y="2072639"/>
            <a:ext cx="5741670" cy="47708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7EA250-327D-7E3A-7AD2-28A2B21A56E3}"/>
              </a:ext>
            </a:extLst>
          </p:cNvPr>
          <p:cNvSpPr txBox="1"/>
          <p:nvPr/>
        </p:nvSpPr>
        <p:spPr>
          <a:xfrm>
            <a:off x="7203440" y="2072639"/>
            <a:ext cx="43078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از همین </a:t>
            </a:r>
            <a:r>
              <a:rPr lang="fa-I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هسیتوگرام</a:t>
            </a:r>
            <a:r>
              <a:rPr lang="fa-IR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سری موضوعات میفهمم مثلا </a:t>
            </a:r>
            <a:r>
              <a:rPr lang="fa-I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فیچر</a:t>
            </a:r>
            <a:r>
              <a:rPr lang="fa-IR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median_income</a:t>
            </a:r>
            <a:r>
              <a:rPr lang="fa-IR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یه</a:t>
            </a:r>
            <a:r>
              <a:rPr lang="fa-IR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sclae</a:t>
            </a:r>
            <a:r>
              <a:rPr lang="fa-IR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روش اتفاق افتاده و مقادیر حقیقی هر </a:t>
            </a:r>
            <a:r>
              <a:rPr lang="fa-I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سمپل</a:t>
            </a:r>
            <a:r>
              <a:rPr lang="fa-IR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مثلا تقسیم به ۱۵۰۰۰ دلار شدن. این موارد </a:t>
            </a:r>
            <a:r>
              <a:rPr lang="fa-I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اوکیه</a:t>
            </a:r>
            <a:r>
              <a:rPr lang="fa-IR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صرفا باید </a:t>
            </a:r>
            <a:r>
              <a:rPr lang="fa-I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حواسمون</a:t>
            </a:r>
            <a:r>
              <a:rPr lang="fa-IR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باشه که مقدار خروجی هم </a:t>
            </a:r>
            <a:r>
              <a:rPr lang="fa-I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ایا</a:t>
            </a:r>
            <a:r>
              <a:rPr lang="fa-IR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</a:t>
            </a:r>
            <a:r>
              <a:rPr lang="fa-I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اسکیل</a:t>
            </a:r>
            <a:r>
              <a:rPr lang="fa-IR" dirty="0">
                <a:solidFill>
                  <a:schemeClr val="tx1">
                    <a:lumMod val="65000"/>
                    <a:lumOff val="35000"/>
                  </a:schemeClr>
                </a:solidFill>
                <a:latin typeface="Shabnam Light" panose="020B0603030804020204" pitchFamily="34" charset="-78"/>
                <a:cs typeface="Shabnam Light" panose="020B0603030804020204" pitchFamily="34" charset="-78"/>
              </a:rPr>
              <a:t> شده یا نه اگه آره این مورد رو باید داخل فرض هامون قرار بدیم.</a:t>
            </a:r>
            <a:endParaRPr lang="en-IR" dirty="0">
              <a:solidFill>
                <a:schemeClr val="tx1">
                  <a:lumMod val="65000"/>
                  <a:lumOff val="35000"/>
                </a:schemeClr>
              </a:solidFill>
              <a:latin typeface="Shabnam Light" panose="020B0603030804020204" pitchFamily="34" charset="-78"/>
              <a:cs typeface="Shabnam Light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25346670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1245</TotalTime>
  <Words>3599</Words>
  <Application>Microsoft Macintosh PowerPoint</Application>
  <PresentationFormat>Widescreen</PresentationFormat>
  <Paragraphs>176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Gill Sans MT</vt:lpstr>
      <vt:lpstr>Impact</vt:lpstr>
      <vt:lpstr>Shabnam Light</vt:lpstr>
      <vt:lpstr>Badge</vt:lpstr>
      <vt:lpstr>به نام خدا خلاصه فصل دوم کتاب hands-on machine learning</vt:lpstr>
      <vt:lpstr>End-to-end machine learning project</vt:lpstr>
      <vt:lpstr>Frame the problem</vt:lpstr>
      <vt:lpstr>notations</vt:lpstr>
      <vt:lpstr>continue</vt:lpstr>
      <vt:lpstr>Download and work with data</vt:lpstr>
      <vt:lpstr>continue</vt:lpstr>
      <vt:lpstr>continue</vt:lpstr>
      <vt:lpstr>continue</vt:lpstr>
      <vt:lpstr>Create a testset</vt:lpstr>
      <vt:lpstr>continue</vt:lpstr>
      <vt:lpstr>continue</vt:lpstr>
      <vt:lpstr>Explore and visualize data to gain insight</vt:lpstr>
      <vt:lpstr>continue</vt:lpstr>
      <vt:lpstr>Look for correlations</vt:lpstr>
      <vt:lpstr>Experiment with attribute combinations</vt:lpstr>
      <vt:lpstr>Prepare data and clean data</vt:lpstr>
      <vt:lpstr>continue</vt:lpstr>
      <vt:lpstr>Handling text and categorical attributes</vt:lpstr>
      <vt:lpstr>continue</vt:lpstr>
      <vt:lpstr>Feature scaling and transformation</vt:lpstr>
      <vt:lpstr>continue</vt:lpstr>
      <vt:lpstr>continue</vt:lpstr>
      <vt:lpstr>Custom transformation</vt:lpstr>
      <vt:lpstr>Transformation pipline</vt:lpstr>
      <vt:lpstr>continue</vt:lpstr>
      <vt:lpstr>All we done in a single code</vt:lpstr>
      <vt:lpstr>Select model, train and evalute it</vt:lpstr>
      <vt:lpstr>continue</vt:lpstr>
      <vt:lpstr>continue</vt:lpstr>
      <vt:lpstr> continue</vt:lpstr>
      <vt:lpstr>Fine-tune your model</vt:lpstr>
      <vt:lpstr>continue</vt:lpstr>
      <vt:lpstr>Analyzing the best model</vt:lpstr>
      <vt:lpstr>Evaluate your model on test 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به نام خدا خلاصه فصل دوم کتاب hands-on machine learning</dc:title>
  <dc:creator>aras valizadeh</dc:creator>
  <cp:lastModifiedBy>aras valizadeh</cp:lastModifiedBy>
  <cp:revision>9</cp:revision>
  <dcterms:created xsi:type="dcterms:W3CDTF">2024-07-30T21:31:11Z</dcterms:created>
  <dcterms:modified xsi:type="dcterms:W3CDTF">2024-08-05T15:04:06Z</dcterms:modified>
</cp:coreProperties>
</file>